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3"/>
  </p:notesMasterIdLst>
  <p:sldIdLst>
    <p:sldId id="257" r:id="rId2"/>
    <p:sldId id="263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5" r:id="rId11"/>
    <p:sldId id="267" r:id="rId12"/>
    <p:sldId id="268" r:id="rId13"/>
    <p:sldId id="269" r:id="rId14"/>
    <p:sldId id="270" r:id="rId15"/>
    <p:sldId id="271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91" r:id="rId30"/>
    <p:sldId id="290" r:id="rId31"/>
    <p:sldId id="289" r:id="rId32"/>
  </p:sldIdLst>
  <p:sldSz cx="12192000" cy="6858000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libri Light" panose="020F0302020204030204" pitchFamily="34" charset="0"/>
      <p:regular r:id="rId38"/>
      <p:italic r:id="rId39"/>
    </p:embeddedFont>
    <p:embeddedFont>
      <p:font typeface="Elice DX Neolli OTF Light" panose="020B0600000101010101" pitchFamily="34" charset="-127"/>
      <p:regular r:id="rId40"/>
    </p:embeddedFont>
    <p:embeddedFont>
      <p:font typeface="Elice DX Neolli OTF Medium" panose="020B0600000101010101" pitchFamily="34" charset="-127"/>
      <p:regular r:id="rId41"/>
    </p:embeddedFont>
    <p:embeddedFont>
      <p:font typeface="KOPUBWORLDBATANG_PRO LIGHT" pitchFamily="2" charset="-127"/>
      <p:regular r:id="rId42"/>
    </p:embeddedFont>
    <p:embeddedFont>
      <p:font typeface="Sabon Next LT" panose="02000500000000000000" pitchFamily="2" charset="0"/>
      <p:regular r:id="rId43"/>
      <p:bold r:id="rId44"/>
      <p:italic r:id="rId45"/>
      <p:boldItalic r:id="rId46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EF8"/>
    <a:srgbClr val="FFFFF8"/>
    <a:srgbClr val="FFA902"/>
    <a:srgbClr val="CD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499"/>
    <p:restoredTop sz="94733"/>
  </p:normalViewPr>
  <p:slideViewPr>
    <p:cSldViewPr snapToGrid="0">
      <p:cViewPr varScale="1">
        <p:scale>
          <a:sx n="74" d="100"/>
          <a:sy n="74" d="100"/>
        </p:scale>
        <p:origin x="19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9F07D7-347D-6240-82AA-D9B1FBB7F16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7DE528-3D5A-E040-9EF5-31C62EE77DB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67185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738228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22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38114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23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40510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24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850848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25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36572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26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088990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27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565129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28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894621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29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16977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700809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12924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7352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62121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25936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97228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41618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7DE528-3D5A-E040-9EF5-31C62EE77DB0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59543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DF966-DA89-6FA0-2292-B48BD3815F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B8FD1B-FBEF-4BDA-45C2-D925ECFBB9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19D6D5-39AA-8D9E-E2AC-9B7950B19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9DE90B-EE08-B554-CFA9-089A4590B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1513BE-47D4-52D8-4389-BCFBE010D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3053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4525C-C975-6823-70C5-E55EE133D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49905E-BA52-3267-4E3E-8FE5C170C6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796BD1-5688-53E5-EE1F-FF878B58C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642EBB-7B4D-61A9-572C-5539E11BB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6B1EBC-3A3D-2351-8282-F12A2248C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7922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1F828B6-006E-3C06-AF7A-510B76BD7E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E4F9F1-5804-4F91-9AF6-3F8C128BE9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06DEEB-DFE1-FD08-2F7E-561247C11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B2BF74-574D-6B43-3058-DC3F9CB64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7697AC-CBBF-3A80-312C-87AA8DD2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69797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B2650A-D267-11AB-E00F-E7F989856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FB269D-BA1C-BCDB-7367-F4FCC87E4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9BEFC9-4803-0F6D-5A8E-FC3C5D96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DBBB2A-F518-6ED9-0165-57167F3B1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FC78C2-46E4-F7D3-C731-57C9BE03E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00376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37337D-EB86-1F41-8BF3-7B4E1E7D9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34ECAD-1F01-CD2C-1BB1-747F177C4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EF5FE0-0CE5-2154-AF89-D769C0AAA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563309-3C17-00BD-DEF2-C07023C79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9BD810-4180-FB45-051A-11E388AE3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42204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97127B-5102-C462-21C3-CD62C21CB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808F24-1F70-A0BD-61E2-1936DBFFDD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1BAF4C-889E-8CEB-8EC2-983E5592F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B44406-523F-63DD-916B-58F2A411A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BCE783-F326-BE4F-F958-D239BE030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19C2AD-6D91-279F-5CF0-077D79484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7394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9023CB-0F72-72DC-EAA5-700A2D787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5C1F9F-102E-5661-3E45-7A724C443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ABE34A-88BA-7924-8BB0-93029354D8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3AB851C-9D51-5A78-9E51-5AB2438218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E758256-16D4-0E20-3F37-84AA39969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6EF4F9F-F79E-9062-88EB-CBCBEDAF8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266579-2B5B-A99E-9D7F-8AF32C7F1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A546711-0A8F-C727-F3DC-70C762C5B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9431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3A7DEB-CC75-25EA-B671-E6B7849D7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6CBF17C-EF92-34EF-2BB5-09FFFC694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33892C-2503-6BFA-7FD6-A0F8223E7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EF012E-12FA-169B-2251-9B4F06C03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97200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13580D4-FB49-200D-C4BF-54D507284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60C225B-271C-4E53-218B-03488D0C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E30A69-75B8-4DEF-4C73-6B7879C4A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16742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52F0D7-AD78-A6E1-D018-736C8CE36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B5DB43-92D7-75D3-AB42-36CFFFC86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FBBF94-F390-9B15-4149-EA2590648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B67D00-8B86-B140-E186-C8DB87764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19D9D1-2340-14B3-15A7-DEA2E85E8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C4BA8F-625E-EBB9-F80D-92A5C5CB4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8284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3A6E17-991F-51D6-D236-4DBE49EC8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6EEAFC-803F-E242-8A31-F4C31C2B6C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CAFD8C-CAA5-77A5-2A49-E18B3D42C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C66170-8F15-CDA5-D514-5271B5856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2379DA-C2A7-152A-AB9A-E47DA4F06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680895-D8E3-3523-9E93-24FFD3EA2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43781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7F66240-8BD4-4081-0411-0C49FA49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717367-6163-F004-015C-E32D92D1C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DC6D7C-4495-3506-3905-E1414C9CD5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B867F-58FC-F04D-A31E-121CC35A25B0}" type="datetimeFigureOut">
              <a:rPr kumimoji="1" lang="ko-Kore-KR" altLang="en-US" smtClean="0"/>
              <a:t>2023. 10. 16.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6591CD-7905-A31C-B6E0-57023832CC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2DCC0E-24B6-88A1-4F88-A3D8D55B8C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1FBEF-86D7-A24D-B531-AD589038230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6051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98695" y="-353116"/>
            <a:ext cx="7564231" cy="7564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4E728A-4BD4-D3CA-CDFA-B3E5C13FF09C}"/>
              </a:ext>
            </a:extLst>
          </p:cNvPr>
          <p:cNvSpPr txBox="1"/>
          <p:nvPr/>
        </p:nvSpPr>
        <p:spPr>
          <a:xfrm>
            <a:off x="6321287" y="2263100"/>
            <a:ext cx="34190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7200" i="1" dirty="0" err="1">
                <a:latin typeface="Sabon Next LT" panose="02000500000000000000" pitchFamily="2" charset="0"/>
                <a:cs typeface="Sabon Next LT" panose="02000500000000000000" pitchFamily="2" charset="0"/>
              </a:rPr>
              <a:t>RepHeat</a:t>
            </a:r>
            <a:endParaRPr kumimoji="1" lang="ko-Kore-KR" altLang="en-US" sz="7200" i="1" dirty="0"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159247-412B-30F6-676E-6869D29EFDB9}"/>
              </a:ext>
            </a:extLst>
          </p:cNvPr>
          <p:cNvSpPr txBox="1"/>
          <p:nvPr/>
        </p:nvSpPr>
        <p:spPr>
          <a:xfrm>
            <a:off x="6653388" y="3394216"/>
            <a:ext cx="2754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sz="1800" i="1" kern="100" dirty="0">
                <a:effectLst/>
                <a:latin typeface="Sabon Next LT" panose="02000500000000000000" pitchFamily="2" charset="0"/>
                <a:ea typeface="맑은 고딕" panose="020B0503020000020004" pitchFamily="34" charset="-127"/>
                <a:cs typeface="Sabon Next LT" panose="02000500000000000000" pitchFamily="2" charset="0"/>
              </a:rPr>
              <a:t>Heat yourself with </a:t>
            </a:r>
            <a:r>
              <a:rPr lang="en-US" altLang="ko-Kore-KR" sz="1800" i="1" kern="100" dirty="0" err="1">
                <a:effectLst/>
                <a:latin typeface="Sabon Next LT" panose="02000500000000000000" pitchFamily="2" charset="0"/>
                <a:ea typeface="맑은 고딕" panose="020B0503020000020004" pitchFamily="34" charset="-127"/>
                <a:cs typeface="Sabon Next LT" panose="02000500000000000000" pitchFamily="2" charset="0"/>
              </a:rPr>
              <a:t>RepHeat</a:t>
            </a:r>
            <a:r>
              <a:rPr lang="en-US" altLang="ko-Kore-KR" sz="1800" i="1" kern="100" dirty="0">
                <a:effectLst/>
                <a:latin typeface="Sabon Next LT" panose="02000500000000000000" pitchFamily="2" charset="0"/>
                <a:ea typeface="맑은 고딕" panose="020B0503020000020004" pitchFamily="34" charset="-127"/>
                <a:cs typeface="Sabon Next LT" panose="02000500000000000000" pitchFamily="2" charset="0"/>
              </a:rPr>
              <a:t>!</a:t>
            </a:r>
            <a:endParaRPr lang="ko-Kore-KR" altLang="ko-Kore-KR" sz="1800" i="1" kern="100" dirty="0">
              <a:effectLst/>
              <a:latin typeface="Sabon Next LT" panose="02000500000000000000" pitchFamily="2" charset="0"/>
              <a:ea typeface="맑은 고딕" panose="020B0503020000020004" pitchFamily="34" charset="-127"/>
              <a:cs typeface="Sabon Next LT" panose="02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7AADBE-863E-F8A5-153F-A7C7514D1FAB}"/>
              </a:ext>
            </a:extLst>
          </p:cNvPr>
          <p:cNvSpPr txBox="1"/>
          <p:nvPr/>
        </p:nvSpPr>
        <p:spPr>
          <a:xfrm>
            <a:off x="7116142" y="3973856"/>
            <a:ext cx="1829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sz="1800" i="1" dirty="0">
                <a:effectLst/>
                <a:latin typeface="Sabon Next LT" panose="02000500000000000000" pitchFamily="2" charset="0"/>
                <a:ea typeface="KoPubWorldDotum_Pro Medium" pitchFamily="2" charset="-127"/>
                <a:cs typeface="Sabon Next LT" panose="02000500000000000000" pitchFamily="2" charset="0"/>
              </a:rPr>
              <a:t>20221996 </a:t>
            </a:r>
            <a:r>
              <a:rPr lang="ko-KR" altLang="ko-Kore-KR" sz="1800" i="1" dirty="0">
                <a:effectLst/>
                <a:latin typeface="KOPUBWORLDBATANG_PRO LIGHT" pitchFamily="2" charset="-127"/>
                <a:ea typeface="KOPUBWORLDBATANG_PRO LIGHT" pitchFamily="2" charset="-127"/>
                <a:cs typeface="KOPUBWORLDBATANG_PRO LIGHT" pitchFamily="2" charset="-127"/>
              </a:rPr>
              <a:t>김동건</a:t>
            </a:r>
            <a:endParaRPr lang="en-US" altLang="ko-Kore-KR" sz="1800" i="1" dirty="0">
              <a:effectLst/>
              <a:latin typeface="KOPUBWORLDBATANG_PRO LIGHT" pitchFamily="2" charset="-127"/>
              <a:ea typeface="KOPUBWORLDBATANG_PRO LIGHT" pitchFamily="2" charset="-127"/>
              <a:cs typeface="KOPUBWORLDBATANG_PRO LIGHT" pitchFamily="2" charset="-127"/>
            </a:endParaRPr>
          </a:p>
          <a:p>
            <a:r>
              <a:rPr lang="en-US" altLang="ko-Kore-KR" sz="1800" i="1" dirty="0">
                <a:effectLst/>
                <a:latin typeface="Sabon Next LT" panose="02000500000000000000" pitchFamily="2" charset="0"/>
                <a:ea typeface="KoPubWorldDotum_Pro Medium" pitchFamily="2" charset="-127"/>
                <a:cs typeface="Sabon Next LT" panose="02000500000000000000" pitchFamily="2" charset="0"/>
              </a:rPr>
              <a:t>20225126 </a:t>
            </a:r>
            <a:r>
              <a:rPr lang="ko-KR" altLang="ko-Kore-KR" sz="1800" i="1" dirty="0">
                <a:effectLst/>
                <a:latin typeface="KOPUBWORLDBATANG_PRO LIGHT" pitchFamily="2" charset="-127"/>
                <a:ea typeface="KOPUBWORLDBATANG_PRO LIGHT" pitchFamily="2" charset="-127"/>
                <a:cs typeface="KOPUBWORLDBATANG_PRO LIGHT" pitchFamily="2" charset="-127"/>
              </a:rPr>
              <a:t>김태환</a:t>
            </a:r>
            <a:endParaRPr lang="en-US" altLang="ko-Kore-KR" sz="1800" i="1" dirty="0">
              <a:effectLst/>
              <a:latin typeface="KOPUBWORLDBATANG_PRO LIGHT" pitchFamily="2" charset="-127"/>
              <a:ea typeface="KOPUBWORLDBATANG_PRO LIGHT" pitchFamily="2" charset="-127"/>
              <a:cs typeface="KOPUBWORLDBATANG_PRO LIGHT" pitchFamily="2" charset="-127"/>
            </a:endParaRPr>
          </a:p>
          <a:p>
            <a:r>
              <a:rPr lang="en-US" altLang="ko-Kore-KR" sz="1800" i="1" dirty="0">
                <a:effectLst/>
                <a:latin typeface="Sabon Next LT" panose="02000500000000000000" pitchFamily="2" charset="0"/>
                <a:ea typeface="KoPubWorldDotum_Pro Medium" pitchFamily="2" charset="-127"/>
                <a:cs typeface="Sabon Next LT" panose="02000500000000000000" pitchFamily="2" charset="0"/>
              </a:rPr>
              <a:t>20220784 </a:t>
            </a:r>
            <a:r>
              <a:rPr lang="ko-KR" altLang="ko-Kore-KR" sz="1800" i="1" dirty="0">
                <a:effectLst/>
                <a:latin typeface="KOPUBWORLDBATANG_PRO LIGHT" pitchFamily="2" charset="-127"/>
                <a:ea typeface="KOPUBWORLDBATANG_PRO LIGHT" pitchFamily="2" charset="-127"/>
                <a:cs typeface="KOPUBWORLDBATANG_PRO LIGHT" pitchFamily="2" charset="-127"/>
              </a:rPr>
              <a:t>윤수완</a:t>
            </a:r>
            <a:r>
              <a:rPr lang="ko-Kore-KR" altLang="ko-Kore-KR" sz="1800" i="1" dirty="0">
                <a:effectLst/>
                <a:latin typeface="KOPUBWORLDBATANG_PRO LIGHT" pitchFamily="2" charset="-127"/>
                <a:ea typeface="KOPUBWORLDBATANG_PRO LIGHT" pitchFamily="2" charset="-127"/>
                <a:cs typeface="KOPUBWORLDBATANG_PRO LIGHT" pitchFamily="2" charset="-127"/>
              </a:rPr>
              <a:t> </a:t>
            </a:r>
            <a:endParaRPr lang="ko-Kore-KR" altLang="ko-Kore-KR" sz="1800" i="1" kern="100" dirty="0">
              <a:effectLst/>
              <a:latin typeface="KOPUBWORLDBATANG_PRO LIGHT" pitchFamily="2" charset="-127"/>
              <a:ea typeface="KOPUBWORLDBATANG_PRO LIGHT" pitchFamily="2" charset="-127"/>
              <a:cs typeface="KOPUBWORLDBATANG_PRO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073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그림 5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46E2CC4D-D83F-6E7B-FD35-DF1C25109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03688" y="-476208"/>
            <a:ext cx="7564231" cy="7564231"/>
          </a:xfrm>
          <a:prstGeom prst="rect">
            <a:avLst/>
          </a:prstGeom>
        </p:spPr>
      </p:pic>
      <p:pic>
        <p:nvPicPr>
          <p:cNvPr id="53" name="그림 5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29BA13FB-99CF-14DD-F3BC-9A154F628C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238" b="50714"/>
          <a:stretch/>
        </p:blipFill>
        <p:spPr>
          <a:xfrm>
            <a:off x="1181018" y="960203"/>
            <a:ext cx="9829964" cy="5537200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1D7E8F2-8AB2-FCA0-C898-929F0DA381A9}"/>
              </a:ext>
            </a:extLst>
          </p:cNvPr>
          <p:cNvSpPr txBox="1"/>
          <p:nvPr/>
        </p:nvSpPr>
        <p:spPr>
          <a:xfrm>
            <a:off x="419725" y="375428"/>
            <a:ext cx="84417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주 사용자 페르소나 시나리오 </a:t>
            </a:r>
            <a:r>
              <a:rPr kumimoji="1" lang="en-US" altLang="ko-Kore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| </a:t>
            </a:r>
            <a:r>
              <a:rPr kumimoji="1" lang="ko-Kore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김우현</a:t>
            </a:r>
            <a:r>
              <a:rPr kumimoji="1" lang="en-US" altLang="ko-Kore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, </a:t>
            </a:r>
            <a:r>
              <a:rPr kumimoji="1" lang="en-US" altLang="ko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24</a:t>
            </a:r>
            <a:r>
              <a:rPr kumimoji="1" lang="ko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세</a:t>
            </a:r>
            <a:r>
              <a:rPr kumimoji="1" lang="en-US" altLang="ko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, </a:t>
            </a:r>
            <a:r>
              <a:rPr kumimoji="1" lang="ko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남</a:t>
            </a:r>
            <a:endParaRPr kumimoji="1" lang="ko-Kore-KR" altLang="en-US" sz="3200" dirty="0">
              <a:latin typeface="Elice DX Neolli OTF Medium" panose="020B0600000101010101" pitchFamily="34" charset="-127"/>
              <a:ea typeface="Elice DX Neolli OTF Medi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3833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>
            <a:extLst>
              <a:ext uri="{FF2B5EF4-FFF2-40B4-BE49-F238E27FC236}">
                <a16:creationId xmlns:a16="http://schemas.microsoft.com/office/drawing/2014/main" id="{91D7E8F2-8AB2-FCA0-C898-929F0DA381A9}"/>
              </a:ext>
            </a:extLst>
          </p:cNvPr>
          <p:cNvSpPr txBox="1"/>
          <p:nvPr/>
        </p:nvSpPr>
        <p:spPr>
          <a:xfrm>
            <a:off x="419725" y="375428"/>
            <a:ext cx="80506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주 사용자 </a:t>
            </a:r>
            <a:r>
              <a:rPr kumimoji="1" lang="en-US" altLang="ko-Kore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Journey Map| </a:t>
            </a:r>
            <a:r>
              <a:rPr kumimoji="1" lang="ko-Kore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김우현</a:t>
            </a:r>
            <a:r>
              <a:rPr kumimoji="1" lang="en-US" altLang="ko-Kore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, </a:t>
            </a:r>
            <a:r>
              <a:rPr kumimoji="1" lang="en-US" altLang="ko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24</a:t>
            </a:r>
            <a:r>
              <a:rPr kumimoji="1" lang="ko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세</a:t>
            </a:r>
            <a:r>
              <a:rPr kumimoji="1" lang="en-US" altLang="ko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, </a:t>
            </a:r>
            <a:r>
              <a:rPr kumimoji="1" lang="ko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남</a:t>
            </a:r>
            <a:endParaRPr kumimoji="1" lang="ko-Kore-KR" altLang="en-US" sz="3200" dirty="0">
              <a:latin typeface="Elice DX Neolli OTF Medium" panose="020B0600000101010101" pitchFamily="34" charset="-127"/>
              <a:ea typeface="Elice DX Neolli OTF Medium" panose="020B0600000101010101" pitchFamily="34" charset="-127"/>
            </a:endParaRPr>
          </a:p>
        </p:txBody>
      </p:sp>
      <p:pic>
        <p:nvPicPr>
          <p:cNvPr id="43" name="그림 4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50F040A0-134C-B5EC-D272-1076743DB4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" t="17757" r="-267" b="60793"/>
          <a:stretch/>
        </p:blipFill>
        <p:spPr>
          <a:xfrm>
            <a:off x="391216" y="1262420"/>
            <a:ext cx="11403472" cy="3528790"/>
          </a:xfrm>
          <a:prstGeom prst="rect">
            <a:avLst/>
          </a:prstGeom>
        </p:spPr>
      </p:pic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B4D97B34-4E82-16A0-D430-F9FC1A00B875}"/>
              </a:ext>
            </a:extLst>
          </p:cNvPr>
          <p:cNvCxnSpPr>
            <a:cxnSpLocks/>
            <a:stCxn id="49" idx="0"/>
          </p:cNvCxnSpPr>
          <p:nvPr/>
        </p:nvCxnSpPr>
        <p:spPr>
          <a:xfrm flipV="1">
            <a:off x="3693690" y="3692773"/>
            <a:ext cx="1596954" cy="1844303"/>
          </a:xfrm>
          <a:prstGeom prst="straightConnector1">
            <a:avLst/>
          </a:prstGeom>
          <a:ln w="19050">
            <a:solidFill>
              <a:srgbClr val="FFA90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759A18B-CAC3-BB62-ADCD-0E761C541435}"/>
              </a:ext>
            </a:extLst>
          </p:cNvPr>
          <p:cNvSpPr txBox="1"/>
          <p:nvPr/>
        </p:nvSpPr>
        <p:spPr>
          <a:xfrm>
            <a:off x="2641158" y="5537076"/>
            <a:ext cx="2105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dirty="0">
                <a:latin typeface="Elice DX Neolli OTF Light" panose="020B0600000101010101" pitchFamily="34" charset="-127"/>
                <a:ea typeface="Elice DX Neolli OTF Light" panose="020B0600000101010101" pitchFamily="34" charset="-127"/>
              </a:rPr>
              <a:t>반복 횟수</a:t>
            </a:r>
            <a:r>
              <a:rPr kumimoji="1" lang="en-US" altLang="ko-Kore-KR" dirty="0">
                <a:latin typeface="Elice DX Neolli OTF Light" panose="020B0600000101010101" pitchFamily="34" charset="-127"/>
                <a:ea typeface="Elice DX Neolli OTF Light" panose="020B0600000101010101" pitchFamily="34" charset="-127"/>
              </a:rPr>
              <a:t>, </a:t>
            </a:r>
          </a:p>
          <a:p>
            <a:r>
              <a:rPr kumimoji="1" lang="ko-Kore-KR" altLang="en-US" dirty="0">
                <a:latin typeface="Elice DX Neolli OTF Light" panose="020B0600000101010101" pitchFamily="34" charset="-127"/>
                <a:ea typeface="Elice DX Neolli OTF Light" panose="020B0600000101010101" pitchFamily="34" charset="-127"/>
              </a:rPr>
              <a:t>시간만 설정한다면</a:t>
            </a:r>
            <a:r>
              <a:rPr kumimoji="1" lang="en-US" altLang="ko-Kore-KR" dirty="0">
                <a:latin typeface="Elice DX Neolli OTF Light" panose="020B0600000101010101" pitchFamily="34" charset="-127"/>
                <a:ea typeface="Elice DX Neolli OTF Light" panose="020B0600000101010101" pitchFamily="34" charset="-127"/>
              </a:rPr>
              <a:t>?</a:t>
            </a:r>
            <a:endParaRPr kumimoji="1" lang="ko-Kore-KR" altLang="en-US" dirty="0">
              <a:latin typeface="Elice DX Neolli OTF Light" panose="020B0600000101010101" pitchFamily="34" charset="-127"/>
              <a:ea typeface="Elice DX Neolli OTF Light" panose="020B0600000101010101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314C838-DEDF-2F98-F12A-FCCC1AB89459}"/>
              </a:ext>
            </a:extLst>
          </p:cNvPr>
          <p:cNvSpPr txBox="1"/>
          <p:nvPr/>
        </p:nvSpPr>
        <p:spPr>
          <a:xfrm>
            <a:off x="418786" y="5585417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b="1" dirty="0">
                <a:latin typeface="Elice DX Neolli OTF Light" panose="020B0600000101010101" pitchFamily="34" charset="-127"/>
                <a:ea typeface="Elice DX Neolli OTF Light" panose="020B0600000101010101" pitchFamily="34" charset="-127"/>
              </a:rPr>
              <a:t>Solution!</a:t>
            </a:r>
            <a:endParaRPr kumimoji="1" lang="ko-Kore-KR" altLang="en-US" sz="2800" b="1" dirty="0">
              <a:latin typeface="Elice DX Neolli OTF Light" panose="020B0600000101010101" pitchFamily="34" charset="-127"/>
              <a:ea typeface="Elice DX Neolli OTF Light" panose="020B0600000101010101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9EFCCF0-692A-4496-8738-04E540900AF8}"/>
              </a:ext>
            </a:extLst>
          </p:cNvPr>
          <p:cNvSpPr txBox="1"/>
          <p:nvPr/>
        </p:nvSpPr>
        <p:spPr>
          <a:xfrm>
            <a:off x="5086077" y="5537076"/>
            <a:ext cx="2512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dirty="0">
                <a:latin typeface="Elice DX Neolli OTF Light" panose="020B0600000101010101" pitchFamily="34" charset="-127"/>
                <a:ea typeface="Elice DX Neolli OTF Light" panose="020B0600000101010101" pitchFamily="34" charset="-127"/>
              </a:rPr>
              <a:t>완료한 내용을 기록하여 </a:t>
            </a:r>
            <a:endParaRPr kumimoji="1" lang="en-US" altLang="ko-Kore-KR" dirty="0">
              <a:latin typeface="Elice DX Neolli OTF Light" panose="020B0600000101010101" pitchFamily="34" charset="-127"/>
              <a:ea typeface="Elice DX Neolli OTF Light" panose="020B0600000101010101" pitchFamily="34" charset="-127"/>
            </a:endParaRPr>
          </a:p>
          <a:p>
            <a:pPr algn="ctr"/>
            <a:r>
              <a:rPr kumimoji="1" lang="ko-Kore-KR" altLang="en-US" dirty="0">
                <a:latin typeface="Elice DX Neolli OTF Light" panose="020B0600000101010101" pitchFamily="34" charset="-127"/>
                <a:ea typeface="Elice DX Neolli OTF Light" panose="020B0600000101010101" pitchFamily="34" charset="-127"/>
              </a:rPr>
              <a:t>자동으로 저장한다면</a:t>
            </a:r>
            <a:r>
              <a:rPr kumimoji="1" lang="en-US" altLang="ko-Kore-KR" dirty="0">
                <a:latin typeface="Elice DX Neolli OTF Light" panose="020B0600000101010101" pitchFamily="34" charset="-127"/>
                <a:ea typeface="Elice DX Neolli OTF Light" panose="020B0600000101010101" pitchFamily="34" charset="-127"/>
              </a:rPr>
              <a:t>??</a:t>
            </a:r>
            <a:endParaRPr kumimoji="1" lang="ko-Kore-KR" altLang="en-US" dirty="0">
              <a:latin typeface="Elice DX Neolli OTF Light" panose="020B0600000101010101" pitchFamily="34" charset="-127"/>
              <a:ea typeface="Elice DX Neolli OTF Light" panose="020B0600000101010101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0105F92-ED63-6B82-AAB7-4BD079B763E2}"/>
              </a:ext>
            </a:extLst>
          </p:cNvPr>
          <p:cNvSpPr txBox="1"/>
          <p:nvPr/>
        </p:nvSpPr>
        <p:spPr>
          <a:xfrm>
            <a:off x="7938159" y="5523861"/>
            <a:ext cx="3244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dirty="0">
                <a:latin typeface="Elice DX Neolli OTF Light" panose="020B0600000101010101" pitchFamily="34" charset="-127"/>
                <a:ea typeface="Elice DX Neolli OTF Light" panose="020B0600000101010101" pitchFamily="34" charset="-127"/>
              </a:rPr>
              <a:t>하루 운동량을 총합하여</a:t>
            </a:r>
            <a:endParaRPr kumimoji="1" lang="en-US" altLang="ko-Kore-KR" dirty="0">
              <a:latin typeface="Elice DX Neolli OTF Light" panose="020B0600000101010101" pitchFamily="34" charset="-127"/>
              <a:ea typeface="Elice DX Neolli OTF Light" panose="020B0600000101010101" pitchFamily="34" charset="-127"/>
            </a:endParaRPr>
          </a:p>
          <a:p>
            <a:pPr algn="ctr"/>
            <a:r>
              <a:rPr kumimoji="1" lang="ko-Kore-KR" altLang="en-US" dirty="0">
                <a:latin typeface="Elice DX Neolli OTF Light" panose="020B0600000101010101" pitchFamily="34" charset="-127"/>
                <a:ea typeface="Elice DX Neolli OTF Light" panose="020B0600000101010101" pitchFamily="34" charset="-127"/>
              </a:rPr>
              <a:t>하나의 사진으로 출력해준다면</a:t>
            </a:r>
            <a:r>
              <a:rPr kumimoji="1" lang="en-US" altLang="ko-Kore-KR" dirty="0">
                <a:latin typeface="Elice DX Neolli OTF Light" panose="020B0600000101010101" pitchFamily="34" charset="-127"/>
                <a:ea typeface="Elice DX Neolli OTF Light" panose="020B0600000101010101" pitchFamily="34" charset="-127"/>
              </a:rPr>
              <a:t>?</a:t>
            </a:r>
            <a:endParaRPr kumimoji="1" lang="ko-Kore-KR" altLang="en-US" dirty="0">
              <a:latin typeface="Elice DX Neolli OTF Light" panose="020B0600000101010101" pitchFamily="34" charset="-127"/>
              <a:ea typeface="Elice DX Neolli OTF Light" panose="020B0600000101010101" pitchFamily="34" charset="-127"/>
            </a:endParaRP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D27382C4-6E64-F5C9-96BA-980F52F371A2}"/>
              </a:ext>
            </a:extLst>
          </p:cNvPr>
          <p:cNvCxnSpPr>
            <a:cxnSpLocks/>
            <a:stCxn id="51" idx="0"/>
          </p:cNvCxnSpPr>
          <p:nvPr/>
        </p:nvCxnSpPr>
        <p:spPr>
          <a:xfrm flipV="1">
            <a:off x="6342190" y="3534511"/>
            <a:ext cx="2080846" cy="2002565"/>
          </a:xfrm>
          <a:prstGeom prst="straightConnector1">
            <a:avLst/>
          </a:prstGeom>
          <a:ln w="19050">
            <a:solidFill>
              <a:srgbClr val="FFA90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82C037E1-A33C-5ED2-484B-44FEBC69A422}"/>
              </a:ext>
            </a:extLst>
          </p:cNvPr>
          <p:cNvCxnSpPr>
            <a:cxnSpLocks/>
            <a:stCxn id="52" idx="0"/>
          </p:cNvCxnSpPr>
          <p:nvPr/>
        </p:nvCxnSpPr>
        <p:spPr>
          <a:xfrm flipV="1">
            <a:off x="9560559" y="2655281"/>
            <a:ext cx="458446" cy="2868580"/>
          </a:xfrm>
          <a:prstGeom prst="straightConnector1">
            <a:avLst/>
          </a:prstGeom>
          <a:ln w="19050">
            <a:solidFill>
              <a:srgbClr val="FFA90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05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4501FB85-DD44-2FCB-13B3-A4BBC5581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63011" y="-353116"/>
            <a:ext cx="7564231" cy="756423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1D7E8F2-8AB2-FCA0-C898-929F0DA381A9}"/>
              </a:ext>
            </a:extLst>
          </p:cNvPr>
          <p:cNvSpPr txBox="1"/>
          <p:nvPr/>
        </p:nvSpPr>
        <p:spPr>
          <a:xfrm>
            <a:off x="419725" y="375428"/>
            <a:ext cx="8807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보조 사용자 페르소나 시나리오 </a:t>
            </a:r>
            <a:r>
              <a:rPr kumimoji="1" lang="en-US" altLang="ko-Kore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| </a:t>
            </a:r>
            <a:r>
              <a:rPr kumimoji="1" lang="ko-Kore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이서윤</a:t>
            </a:r>
            <a:r>
              <a:rPr kumimoji="1" lang="en-US" altLang="ko-Kore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, </a:t>
            </a:r>
            <a:r>
              <a:rPr kumimoji="1" lang="en-US" altLang="ko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22</a:t>
            </a:r>
            <a:r>
              <a:rPr kumimoji="1" lang="ko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세</a:t>
            </a:r>
            <a:r>
              <a:rPr kumimoji="1" lang="en-US" altLang="ko-KR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, </a:t>
            </a:r>
            <a:r>
              <a:rPr kumimoji="1" lang="ko-KR" altLang="en-US" sz="32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여</a:t>
            </a:r>
            <a:endParaRPr kumimoji="1" lang="ko-Kore-KR" altLang="en-US" sz="3200" dirty="0">
              <a:latin typeface="Elice DX Neolli OTF Medium" panose="020B0600000101010101" pitchFamily="34" charset="-127"/>
              <a:ea typeface="Elice DX Neolli OTF Medium" panose="020B0600000101010101" pitchFamily="34" charset="-127"/>
            </a:endParaRPr>
          </a:p>
        </p:txBody>
      </p:sp>
      <p:pic>
        <p:nvPicPr>
          <p:cNvPr id="3" name="그림 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DD243CD6-7834-C4A1-28E0-0352B73FBC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519"/>
          <a:stretch/>
        </p:blipFill>
        <p:spPr>
          <a:xfrm>
            <a:off x="1421498" y="897604"/>
            <a:ext cx="9349004" cy="559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184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82116" y="-353116"/>
            <a:ext cx="7564231" cy="75642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0277E2-5114-AEAD-F6CF-9E1E9A9ECBAC}"/>
              </a:ext>
            </a:extLst>
          </p:cNvPr>
          <p:cNvSpPr txBox="1"/>
          <p:nvPr/>
        </p:nvSpPr>
        <p:spPr>
          <a:xfrm>
            <a:off x="2995236" y="3434244"/>
            <a:ext cx="32528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60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동작 구조</a:t>
            </a:r>
            <a:endParaRPr kumimoji="1" lang="en-US" altLang="ko-Kore-KR" sz="60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83CBA-CA5C-ECBD-393E-E99C597416BA}"/>
              </a:ext>
            </a:extLst>
          </p:cNvPr>
          <p:cNvSpPr txBox="1"/>
          <p:nvPr/>
        </p:nvSpPr>
        <p:spPr>
          <a:xfrm>
            <a:off x="2995236" y="2483672"/>
            <a:ext cx="29514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  <a:cs typeface="Sabon Next LT" panose="02000500000000000000" pitchFamily="2" charset="0"/>
              </a:rPr>
              <a:t>Part </a:t>
            </a:r>
            <a:r>
              <a:rPr kumimoji="1" lang="en-US" altLang="ko-KR" sz="60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  <a:cs typeface="Sabon Next LT" panose="02000500000000000000" pitchFamily="2" charset="0"/>
              </a:rPr>
              <a:t>3</a:t>
            </a:r>
            <a:r>
              <a:rPr kumimoji="1" lang="en-US" altLang="ko-Kore-KR" sz="60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  <a:cs typeface="Sabon Next LT" panose="02000500000000000000" pitchFamily="2" charset="0"/>
              </a:rPr>
              <a:t>.</a:t>
            </a:r>
            <a:endParaRPr kumimoji="1" lang="ko-Kore-KR" altLang="en-US" sz="6000" dirty="0">
              <a:latin typeface="Elice DX Neolli OTF Medium" panose="020B0600000101010101" pitchFamily="34" charset="-127"/>
              <a:ea typeface="Elice DX Neolli OTF Medium" panose="020B0600000101010101" pitchFamily="34" charset="-127"/>
              <a:cs typeface="Sabon Next LT" panose="02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B0A5F3-026C-4DD3-8101-A2B19CF0F274}"/>
              </a:ext>
            </a:extLst>
          </p:cNvPr>
          <p:cNvSpPr txBox="1"/>
          <p:nvPr/>
        </p:nvSpPr>
        <p:spPr>
          <a:xfrm>
            <a:off x="3139009" y="4490326"/>
            <a:ext cx="543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i="1" dirty="0">
                <a:latin typeface="Sabon Next LT" panose="02000500000000000000" pitchFamily="2" charset="0"/>
                <a:cs typeface="Sabon Next LT" panose="02000500000000000000" pitchFamily="2" charset="0"/>
              </a:rPr>
              <a:t>&lt;Form Factor :</a:t>
            </a:r>
            <a:r>
              <a:rPr kumimoji="1" lang="ko-Kore-KR" altLang="en-US" i="1" dirty="0">
                <a:latin typeface="Sabon Next LT" panose="02000500000000000000" pitchFamily="2" charset="0"/>
                <a:cs typeface="Sabon Next LT" panose="02000500000000000000" pitchFamily="2" charset="0"/>
              </a:rPr>
              <a:t> </a:t>
            </a:r>
            <a:r>
              <a:rPr kumimoji="1" lang="en-US" altLang="ko-Kore-KR" i="1" dirty="0">
                <a:latin typeface="Sabon Next LT" panose="02000500000000000000" pitchFamily="2" charset="0"/>
                <a:cs typeface="Sabon Next LT" panose="02000500000000000000" pitchFamily="2" charset="0"/>
              </a:rPr>
              <a:t>Samsung Galaxy S21(Android), 360*800&gt;</a:t>
            </a:r>
            <a:endParaRPr kumimoji="1" lang="ko-Kore-KR" altLang="en-US" i="1" dirty="0"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222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75" y="37762"/>
            <a:ext cx="10915650" cy="678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251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951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403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29951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258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1168" y="29951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44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6304" y="-6828049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06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8016" y="29951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20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98695" y="-353116"/>
            <a:ext cx="7564231" cy="7564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4E728A-4BD4-D3CA-CDFA-B3E5C13FF09C}"/>
              </a:ext>
            </a:extLst>
          </p:cNvPr>
          <p:cNvSpPr txBox="1"/>
          <p:nvPr/>
        </p:nvSpPr>
        <p:spPr>
          <a:xfrm>
            <a:off x="3697081" y="840700"/>
            <a:ext cx="34190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7200" i="1" dirty="0" err="1">
                <a:latin typeface="Sabon Next LT" panose="02000500000000000000" pitchFamily="2" charset="0"/>
                <a:cs typeface="Sabon Next LT" panose="02000500000000000000" pitchFamily="2" charset="0"/>
              </a:rPr>
              <a:t>RepHeat</a:t>
            </a:r>
            <a:endParaRPr kumimoji="1" lang="ko-Kore-KR" altLang="en-US" sz="7200" i="1" dirty="0"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159247-412B-30F6-676E-6869D29EFDB9}"/>
              </a:ext>
            </a:extLst>
          </p:cNvPr>
          <p:cNvSpPr txBox="1"/>
          <p:nvPr/>
        </p:nvSpPr>
        <p:spPr>
          <a:xfrm>
            <a:off x="4361285" y="2049495"/>
            <a:ext cx="2754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sz="1800" i="1" kern="100" dirty="0">
                <a:effectLst/>
                <a:latin typeface="Sabon Next LT" panose="02000500000000000000" pitchFamily="2" charset="0"/>
                <a:ea typeface="맑은 고딕" panose="020B0503020000020004" pitchFamily="34" charset="-127"/>
                <a:cs typeface="Sabon Next LT" panose="02000500000000000000" pitchFamily="2" charset="0"/>
              </a:rPr>
              <a:t>Heat yourself with </a:t>
            </a:r>
            <a:r>
              <a:rPr lang="en-US" altLang="ko-Kore-KR" sz="1800" i="1" kern="100" dirty="0" err="1">
                <a:effectLst/>
                <a:latin typeface="Sabon Next LT" panose="02000500000000000000" pitchFamily="2" charset="0"/>
                <a:ea typeface="맑은 고딕" panose="020B0503020000020004" pitchFamily="34" charset="-127"/>
                <a:cs typeface="Sabon Next LT" panose="02000500000000000000" pitchFamily="2" charset="0"/>
              </a:rPr>
              <a:t>RepHeat</a:t>
            </a:r>
            <a:r>
              <a:rPr lang="en-US" altLang="ko-Kore-KR" sz="1800" i="1" kern="100" dirty="0">
                <a:effectLst/>
                <a:latin typeface="Sabon Next LT" panose="02000500000000000000" pitchFamily="2" charset="0"/>
                <a:ea typeface="맑은 고딕" panose="020B0503020000020004" pitchFamily="34" charset="-127"/>
                <a:cs typeface="Sabon Next LT" panose="02000500000000000000" pitchFamily="2" charset="0"/>
              </a:rPr>
              <a:t>!</a:t>
            </a:r>
            <a:endParaRPr lang="ko-Kore-KR" altLang="ko-Kore-KR" sz="1800" i="1" kern="100" dirty="0">
              <a:effectLst/>
              <a:latin typeface="Sabon Next LT" panose="02000500000000000000" pitchFamily="2" charset="0"/>
              <a:ea typeface="맑은 고딕" panose="020B0503020000020004" pitchFamily="34" charset="-127"/>
              <a:cs typeface="Sabon Next LT" panose="02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769E38-1069-60B7-67F2-6E2EE1A6C8FC}"/>
              </a:ext>
            </a:extLst>
          </p:cNvPr>
          <p:cNvSpPr txBox="1"/>
          <p:nvPr/>
        </p:nvSpPr>
        <p:spPr>
          <a:xfrm>
            <a:off x="4105459" y="2471227"/>
            <a:ext cx="9653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목차</a:t>
            </a:r>
            <a:endParaRPr kumimoji="1" lang="en-US" altLang="ko-Kore-KR" sz="32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1996C8-563C-068B-F9A3-93CDDBDBC70E}"/>
              </a:ext>
            </a:extLst>
          </p:cNvPr>
          <p:cNvSpPr txBox="1"/>
          <p:nvPr/>
        </p:nvSpPr>
        <p:spPr>
          <a:xfrm>
            <a:off x="4105459" y="3232612"/>
            <a:ext cx="723627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kumimoji="1" lang="en-US" altLang="ko-KR" sz="3200" dirty="0" err="1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RepHeat</a:t>
            </a:r>
            <a:r>
              <a:rPr kumimoji="1" lang="ko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는 무엇인가요</a:t>
            </a:r>
            <a:r>
              <a:rPr kumimoji="1" lang="en-US" altLang="ko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? </a:t>
            </a:r>
            <a:r>
              <a:rPr kumimoji="1" lang="ko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그리고 왜</a:t>
            </a:r>
            <a:r>
              <a:rPr kumimoji="1" lang="en-US" altLang="ko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?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표적시장분석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, 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페르소나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, 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저니맵</a:t>
            </a:r>
            <a:endParaRPr kumimoji="1" lang="en-US" altLang="ko-Kore-KR" sz="32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동작구조</a:t>
            </a:r>
            <a:endParaRPr kumimoji="1" lang="en-US" altLang="ko-Kore-KR" sz="32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10462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664" y="-6798098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00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0208" y="29951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507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881872" y="0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850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234416" y="0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427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845296" y="0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45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364736" y="-6798098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242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863584" y="-6798098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479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92752" y="-6828049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982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텍스트, 전자제품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841823A-108B-8EFF-42B7-C84D1850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383024" y="29951"/>
            <a:ext cx="21977985" cy="1365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797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전자제품, 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ED892BA5-92A7-1453-796F-B4A83A610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7037" y="19568"/>
            <a:ext cx="12226989" cy="683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18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82116" y="-353116"/>
            <a:ext cx="7564231" cy="75642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0277E2-5114-AEAD-F6CF-9E1E9A9ECBAC}"/>
              </a:ext>
            </a:extLst>
          </p:cNvPr>
          <p:cNvSpPr txBox="1"/>
          <p:nvPr/>
        </p:nvSpPr>
        <p:spPr>
          <a:xfrm>
            <a:off x="3148077" y="1411356"/>
            <a:ext cx="58958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dirty="0">
                <a:latin typeface="Sabon Next LT" panose="02000500000000000000" pitchFamily="2" charset="0"/>
                <a:cs typeface="Sabon Next LT" panose="02000500000000000000" pitchFamily="2" charset="0"/>
              </a:rPr>
              <a:t>What is </a:t>
            </a:r>
            <a:r>
              <a:rPr kumimoji="1" lang="en-US" altLang="ko-Kore-KR" sz="6000" dirty="0" err="1">
                <a:latin typeface="Sabon Next LT" panose="02000500000000000000" pitchFamily="2" charset="0"/>
                <a:cs typeface="Sabon Next LT" panose="02000500000000000000" pitchFamily="2" charset="0"/>
              </a:rPr>
              <a:t>RepHeat</a:t>
            </a:r>
            <a:r>
              <a:rPr kumimoji="1" lang="en-US" altLang="ko-Kore-KR" sz="6000" dirty="0">
                <a:latin typeface="Sabon Next LT" panose="02000500000000000000" pitchFamily="2" charset="0"/>
                <a:cs typeface="Sabon Next LT" panose="02000500000000000000" pitchFamily="2" charset="0"/>
              </a:rPr>
              <a:t>?</a:t>
            </a:r>
            <a:endParaRPr kumimoji="1" lang="ko-Kore-KR" altLang="en-US" sz="6000" dirty="0"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A7B664-3DBC-EDF4-9CE4-041948AA1C8A}"/>
              </a:ext>
            </a:extLst>
          </p:cNvPr>
          <p:cNvSpPr txBox="1"/>
          <p:nvPr/>
        </p:nvSpPr>
        <p:spPr>
          <a:xfrm>
            <a:off x="3148077" y="2784186"/>
            <a:ext cx="837440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3200" dirty="0" err="1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RepHeat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는 효율적인 반복을 위하여 만들어진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효율적인 삶을 위해서 만들어진</a:t>
            </a:r>
            <a:endParaRPr kumimoji="1" lang="en-US" altLang="ko-Kore-KR" sz="32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루틴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-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타이머입니다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518107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82116" y="-353116"/>
            <a:ext cx="7564231" cy="75642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0277E2-5114-AEAD-F6CF-9E1E9A9ECBAC}"/>
              </a:ext>
            </a:extLst>
          </p:cNvPr>
          <p:cNvSpPr txBox="1"/>
          <p:nvPr/>
        </p:nvSpPr>
        <p:spPr>
          <a:xfrm>
            <a:off x="3227859" y="1930939"/>
            <a:ext cx="7968848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1. </a:t>
            </a:r>
            <a:r>
              <a:rPr kumimoji="1" lang="ko-KR" altLang="en-US" sz="36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사용자 층이 넓다</a:t>
            </a:r>
            <a:r>
              <a:rPr kumimoji="1" lang="en-US" altLang="ko-KR" sz="36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</a:p>
          <a:p>
            <a:r>
              <a:rPr kumimoji="1" lang="en-US" altLang="ko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-&gt;</a:t>
            </a:r>
            <a:r>
              <a:rPr kumimoji="1" lang="ko-KR" altLang="en-US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지리적 요인에 상관 없이 외국인도 쉽게 사용 가능</a:t>
            </a:r>
            <a:endParaRPr kumimoji="1" lang="en-US" altLang="ko-KR" sz="28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endParaRPr kumimoji="1" lang="en-US" altLang="ko-KR" sz="28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r>
              <a:rPr kumimoji="1" lang="en-US" altLang="ko-KR" sz="36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2. </a:t>
            </a:r>
            <a:r>
              <a:rPr kumimoji="1" lang="ko-KR" altLang="en-US" sz="36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수요가 명확하다</a:t>
            </a:r>
            <a:r>
              <a:rPr kumimoji="1" lang="en-US" altLang="ko-KR" sz="36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</a:p>
          <a:p>
            <a:r>
              <a:rPr kumimoji="1" lang="en-US" altLang="ko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-&gt;</a:t>
            </a:r>
            <a:r>
              <a:rPr kumimoji="1" lang="ko-KR" altLang="en-US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집중을 필요로 하는 사람들은 </a:t>
            </a:r>
            <a:endParaRPr kumimoji="1" lang="en-US" altLang="ko-KR" sz="28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r>
              <a:rPr kumimoji="1" lang="en-US" altLang="ko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     </a:t>
            </a:r>
            <a:r>
              <a:rPr kumimoji="1" lang="ko-KR" altLang="en-US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충분히 이 </a:t>
            </a:r>
            <a:r>
              <a:rPr kumimoji="1" lang="en-US" altLang="ko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APP</a:t>
            </a:r>
            <a:r>
              <a:rPr kumimoji="1" lang="ko-KR" altLang="en-US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을 원할 것 입니다</a:t>
            </a:r>
            <a:r>
              <a:rPr kumimoji="1" lang="en-US" altLang="ko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</a:p>
          <a:p>
            <a:endParaRPr kumimoji="1" lang="en-US" altLang="ko-Kore-KR" sz="28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r>
              <a:rPr kumimoji="1" lang="en-US" altLang="ko-KR" sz="36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3.</a:t>
            </a:r>
            <a:r>
              <a:rPr kumimoji="1" lang="ko-KR" altLang="en-US" sz="36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 사용자가 설득 당할</a:t>
            </a:r>
            <a:r>
              <a:rPr kumimoji="1" lang="en-US" altLang="ko-KR" sz="36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 </a:t>
            </a:r>
            <a:r>
              <a:rPr kumimoji="1" lang="ko-KR" altLang="en-US" sz="36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적절한 기능</a:t>
            </a:r>
            <a:r>
              <a:rPr kumimoji="1" lang="en-US" altLang="ko-KR" sz="36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</a:p>
          <a:p>
            <a:r>
              <a:rPr kumimoji="1" lang="en-US" altLang="ko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-&gt;</a:t>
            </a:r>
            <a:r>
              <a:rPr kumimoji="1" lang="ko-KR" altLang="en-US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군더더기 없이 깔끔하게 필요기능만</a:t>
            </a:r>
            <a:r>
              <a:rPr kumimoji="1" lang="en-US" altLang="ko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83CBA-CA5C-ECBD-393E-E99C597416BA}"/>
              </a:ext>
            </a:extLst>
          </p:cNvPr>
          <p:cNvSpPr txBox="1"/>
          <p:nvPr/>
        </p:nvSpPr>
        <p:spPr>
          <a:xfrm>
            <a:off x="2088926" y="675431"/>
            <a:ext cx="48750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60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  <a:cs typeface="Sabon Next LT" panose="02000500000000000000" pitchFamily="2" charset="0"/>
              </a:rPr>
              <a:t>최종 가치 판단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D305CB-A237-2053-4420-E5B59D861A15}"/>
              </a:ext>
            </a:extLst>
          </p:cNvPr>
          <p:cNvSpPr txBox="1"/>
          <p:nvPr/>
        </p:nvSpPr>
        <p:spPr>
          <a:xfrm>
            <a:off x="4154601" y="6164306"/>
            <a:ext cx="466345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rgbClr val="FF0000"/>
                </a:solidFill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  <a:sym typeface="Wingdings" pitchFamily="2" charset="2"/>
              </a:rPr>
              <a:t></a:t>
            </a:r>
            <a:r>
              <a:rPr kumimoji="1" lang="ko-Kore-KR" altLang="en-US" sz="2400" dirty="0">
                <a:solidFill>
                  <a:srgbClr val="FF0000"/>
                </a:solidFill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시장에서 충분히 원할만한 </a:t>
            </a:r>
            <a:r>
              <a:rPr kumimoji="1" lang="en-US" altLang="ko-Kore-KR" sz="2400" dirty="0">
                <a:solidFill>
                  <a:srgbClr val="FF0000"/>
                </a:solidFill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APP</a:t>
            </a:r>
            <a:r>
              <a:rPr kumimoji="1" lang="en-US" altLang="ko-KR" sz="2400" dirty="0">
                <a:solidFill>
                  <a:srgbClr val="FF0000"/>
                </a:solidFill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  <a:endParaRPr kumimoji="1" lang="en-US" altLang="ko-Kore-KR" sz="2400" dirty="0">
              <a:solidFill>
                <a:srgbClr val="FF0000"/>
              </a:solidFill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4087473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976" y="887636"/>
            <a:ext cx="4942048" cy="49420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0277E2-5114-AEAD-F6CF-9E1E9A9ECBAC}"/>
              </a:ext>
            </a:extLst>
          </p:cNvPr>
          <p:cNvSpPr txBox="1"/>
          <p:nvPr/>
        </p:nvSpPr>
        <p:spPr>
          <a:xfrm>
            <a:off x="4687987" y="5234041"/>
            <a:ext cx="28160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6000" i="1" dirty="0" err="1">
                <a:latin typeface="Sabon Next LT" panose="02000500000000000000" pitchFamily="2" charset="0"/>
                <a:cs typeface="Sabon Next LT" panose="02000500000000000000" pitchFamily="2" charset="0"/>
              </a:rPr>
              <a:t>RepHeat</a:t>
            </a:r>
            <a:endParaRPr kumimoji="1" lang="ko-Kore-KR" altLang="en-US" sz="6000" i="1" dirty="0"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73A333-010B-7F93-3209-8FE49210EBEB}"/>
              </a:ext>
            </a:extLst>
          </p:cNvPr>
          <p:cNvSpPr txBox="1"/>
          <p:nvPr/>
        </p:nvSpPr>
        <p:spPr>
          <a:xfrm>
            <a:off x="4718572" y="6204734"/>
            <a:ext cx="2754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ore-KR" sz="1800" i="1" kern="100" dirty="0">
                <a:effectLst/>
                <a:latin typeface="Sabon Next LT" panose="02000500000000000000" pitchFamily="2" charset="0"/>
                <a:ea typeface="맑은 고딕" panose="020B0503020000020004" pitchFamily="34" charset="-127"/>
                <a:cs typeface="Sabon Next LT" panose="02000500000000000000" pitchFamily="2" charset="0"/>
              </a:rPr>
              <a:t>Heat yourself with </a:t>
            </a:r>
            <a:r>
              <a:rPr lang="en-US" altLang="ko-Kore-KR" sz="1800" i="1" kern="100" dirty="0" err="1">
                <a:effectLst/>
                <a:latin typeface="Sabon Next LT" panose="02000500000000000000" pitchFamily="2" charset="0"/>
                <a:ea typeface="맑은 고딕" panose="020B0503020000020004" pitchFamily="34" charset="-127"/>
                <a:cs typeface="Sabon Next LT" panose="02000500000000000000" pitchFamily="2" charset="0"/>
              </a:rPr>
              <a:t>RepHeat</a:t>
            </a:r>
            <a:r>
              <a:rPr lang="en-US" altLang="ko-Kore-KR" sz="1800" i="1" kern="100" dirty="0">
                <a:effectLst/>
                <a:latin typeface="Sabon Next LT" panose="02000500000000000000" pitchFamily="2" charset="0"/>
                <a:ea typeface="맑은 고딕" panose="020B0503020000020004" pitchFamily="34" charset="-127"/>
                <a:cs typeface="Sabon Next LT" panose="02000500000000000000" pitchFamily="2" charset="0"/>
              </a:rPr>
              <a:t>!</a:t>
            </a:r>
            <a:endParaRPr lang="ko-Kore-KR" altLang="ko-Kore-KR" sz="1800" i="1" kern="100" dirty="0">
              <a:effectLst/>
              <a:latin typeface="Sabon Next LT" panose="02000500000000000000" pitchFamily="2" charset="0"/>
              <a:ea typeface="맑은 고딕" panose="020B0503020000020004" pitchFamily="34" charset="-127"/>
              <a:cs typeface="Sabon Next LT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940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82116" y="-353116"/>
            <a:ext cx="7564231" cy="75642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0277E2-5114-AEAD-F6CF-9E1E9A9ECBAC}"/>
              </a:ext>
            </a:extLst>
          </p:cNvPr>
          <p:cNvSpPr txBox="1"/>
          <p:nvPr/>
        </p:nvSpPr>
        <p:spPr>
          <a:xfrm>
            <a:off x="3148077" y="1411356"/>
            <a:ext cx="78117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dirty="0">
                <a:latin typeface="Sabon Next LT" panose="02000500000000000000" pitchFamily="2" charset="0"/>
                <a:cs typeface="Sabon Next LT" panose="02000500000000000000" pitchFamily="2" charset="0"/>
              </a:rPr>
              <a:t>Is repetition important?</a:t>
            </a:r>
            <a:endParaRPr kumimoji="1" lang="ko-Kore-KR" altLang="en-US" sz="6000" dirty="0"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A7B664-3DBC-EDF4-9CE4-041948AA1C8A}"/>
              </a:ext>
            </a:extLst>
          </p:cNvPr>
          <p:cNvSpPr txBox="1"/>
          <p:nvPr/>
        </p:nvSpPr>
        <p:spPr>
          <a:xfrm>
            <a:off x="3148077" y="2784186"/>
            <a:ext cx="8618065" cy="2985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반복은 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‘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효율적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’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입니다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고강도 인터벌 트레이닝과 </a:t>
            </a:r>
            <a:endParaRPr kumimoji="1" lang="en-US" altLang="ko-Kore-KR" sz="32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공부에 있어서 반복적인 휴식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, 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공부 패턴은</a:t>
            </a:r>
            <a:endParaRPr kumimoji="1" lang="en-US" altLang="ko-Kore-KR" sz="32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긍정적인 결과를 얻을 수 있다는 연구가 있습니다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160191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82116" y="-353116"/>
            <a:ext cx="7564231" cy="75642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0277E2-5114-AEAD-F6CF-9E1E9A9ECBAC}"/>
              </a:ext>
            </a:extLst>
          </p:cNvPr>
          <p:cNvSpPr txBox="1"/>
          <p:nvPr/>
        </p:nvSpPr>
        <p:spPr>
          <a:xfrm>
            <a:off x="3148077" y="1411356"/>
            <a:ext cx="85963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dirty="0">
                <a:latin typeface="Sabon Next LT" panose="02000500000000000000" pitchFamily="2" charset="0"/>
                <a:cs typeface="Sabon Next LT" panose="02000500000000000000" pitchFamily="2" charset="0"/>
              </a:rPr>
              <a:t>But, Repetition is not easy</a:t>
            </a:r>
            <a:endParaRPr kumimoji="1" lang="ko-Kore-KR" altLang="en-US" sz="6000" dirty="0"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A7B664-3DBC-EDF4-9CE4-041948AA1C8A}"/>
              </a:ext>
            </a:extLst>
          </p:cNvPr>
          <p:cNvSpPr txBox="1"/>
          <p:nvPr/>
        </p:nvSpPr>
        <p:spPr>
          <a:xfrm>
            <a:off x="3148077" y="2784186"/>
            <a:ext cx="8682185" cy="2985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그러나 모순점이 존재합니다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집중을 위해 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Do-Break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 반복을 사용하면</a:t>
            </a:r>
            <a:endParaRPr kumimoji="1" lang="en-US" altLang="ko-Kore-KR" sz="32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시간을 확인해야만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 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하고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이것은 결국 집중력 하락의 요인이 될 수 있습니다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106E77-8728-E4C2-99F4-A5A8A21FAB95}"/>
              </a:ext>
            </a:extLst>
          </p:cNvPr>
          <p:cNvSpPr txBox="1"/>
          <p:nvPr/>
        </p:nvSpPr>
        <p:spPr>
          <a:xfrm>
            <a:off x="3148077" y="5936369"/>
            <a:ext cx="854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기회입니다</a:t>
            </a:r>
            <a:r>
              <a:rPr kumimoji="1" lang="en-US" altLang="ko-Kore-KR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! </a:t>
            </a:r>
            <a:r>
              <a:rPr kumimoji="1" lang="ko-Kore-KR" altLang="en-US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이러한 집중력 하락의 요인을 해결할 수 있는 </a:t>
            </a:r>
            <a:r>
              <a:rPr kumimoji="1" lang="en-US" altLang="ko-Kore-KR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APP</a:t>
            </a:r>
            <a:r>
              <a:rPr kumimoji="1" lang="ko-Kore-KR" altLang="en-US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은 </a:t>
            </a:r>
            <a:r>
              <a:rPr kumimoji="1" lang="ko-Kore-KR" altLang="en-US" dirty="0">
                <a:solidFill>
                  <a:srgbClr val="FF0000"/>
                </a:solidFill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수요</a:t>
            </a:r>
            <a:r>
              <a:rPr kumimoji="1" lang="ko-Kore-KR" altLang="en-US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가 있을겁니다</a:t>
            </a:r>
            <a:r>
              <a:rPr kumimoji="1" lang="en-US" altLang="ko-Kore-KR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!</a:t>
            </a:r>
            <a:endParaRPr kumimoji="1" lang="ko-Kore-KR" altLang="en-US" dirty="0">
              <a:latin typeface="Elice DX Neolli OTF Medium" panose="020B0600000101010101" pitchFamily="34" charset="-127"/>
              <a:ea typeface="Elice DX Neolli OTF Medi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1650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976" y="887636"/>
            <a:ext cx="4942048" cy="49420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0277E2-5114-AEAD-F6CF-9E1E9A9ECBAC}"/>
              </a:ext>
            </a:extLst>
          </p:cNvPr>
          <p:cNvSpPr txBox="1"/>
          <p:nvPr/>
        </p:nvSpPr>
        <p:spPr>
          <a:xfrm>
            <a:off x="2181274" y="5234041"/>
            <a:ext cx="78294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dirty="0">
                <a:latin typeface="Sabon Next LT" panose="02000500000000000000" pitchFamily="2" charset="0"/>
                <a:cs typeface="Sabon Next LT" panose="02000500000000000000" pitchFamily="2" charset="0"/>
              </a:rPr>
              <a:t>So, we made “</a:t>
            </a:r>
            <a:r>
              <a:rPr kumimoji="1" lang="en-US" altLang="ko-Kore-KR" sz="6000" i="1" dirty="0" err="1">
                <a:latin typeface="Sabon Next LT" panose="02000500000000000000" pitchFamily="2" charset="0"/>
                <a:cs typeface="Sabon Next LT" panose="02000500000000000000" pitchFamily="2" charset="0"/>
              </a:rPr>
              <a:t>RepHeat</a:t>
            </a:r>
            <a:r>
              <a:rPr kumimoji="1" lang="en-US" altLang="ko-Kore-KR" sz="6000" dirty="0">
                <a:latin typeface="Sabon Next LT" panose="02000500000000000000" pitchFamily="2" charset="0"/>
                <a:cs typeface="Sabon Next LT" panose="02000500000000000000" pitchFamily="2" charset="0"/>
              </a:rPr>
              <a:t>”</a:t>
            </a:r>
            <a:endParaRPr kumimoji="1" lang="ko-Kore-KR" altLang="en-US" sz="6000" dirty="0"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290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4975" y="-142699"/>
            <a:ext cx="4942048" cy="49420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0277E2-5114-AEAD-F6CF-9E1E9A9ECBAC}"/>
              </a:ext>
            </a:extLst>
          </p:cNvPr>
          <p:cNvSpPr txBox="1"/>
          <p:nvPr/>
        </p:nvSpPr>
        <p:spPr>
          <a:xfrm>
            <a:off x="4577794" y="4115129"/>
            <a:ext cx="28160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i="1" dirty="0" err="1">
                <a:latin typeface="Sabon Next LT" panose="02000500000000000000" pitchFamily="2" charset="0"/>
                <a:cs typeface="Sabon Next LT" panose="02000500000000000000" pitchFamily="2" charset="0"/>
              </a:rPr>
              <a:t>RepHeat</a:t>
            </a:r>
            <a:endParaRPr kumimoji="1" lang="ko-Kore-KR" altLang="en-US" sz="6000" i="1" dirty="0"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9F7B5B-8EAB-C0F6-238A-A03D01C7F9E0}"/>
              </a:ext>
            </a:extLst>
          </p:cNvPr>
          <p:cNvSpPr txBox="1"/>
          <p:nvPr/>
        </p:nvSpPr>
        <p:spPr>
          <a:xfrm>
            <a:off x="1044775" y="4985612"/>
            <a:ext cx="101024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3200" dirty="0" err="1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RepHeat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(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립히트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)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는 </a:t>
            </a:r>
            <a:r>
              <a:rPr kumimoji="1" lang="en-US" altLang="ko-Kore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Repeat</a:t>
            </a:r>
            <a:r>
              <a:rPr kumimoji="1" lang="ko-Kore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와</a:t>
            </a:r>
            <a:r>
              <a:rPr kumimoji="1" lang="ko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 </a:t>
            </a:r>
            <a:r>
              <a:rPr kumimoji="1" lang="en-US" altLang="ko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Heat</a:t>
            </a:r>
            <a:r>
              <a:rPr kumimoji="1" lang="ko-KR" altLang="en-US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의 합성어입니다</a:t>
            </a:r>
            <a:r>
              <a:rPr kumimoji="1" lang="en-US" altLang="ko-KR" sz="32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  <a:endParaRPr kumimoji="1" lang="en-US" altLang="ko-Kore-KR" sz="32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78575E-A7EF-8B87-A7BD-4267CCEED2F8}"/>
              </a:ext>
            </a:extLst>
          </p:cNvPr>
          <p:cNvSpPr txBox="1"/>
          <p:nvPr/>
        </p:nvSpPr>
        <p:spPr>
          <a:xfrm>
            <a:off x="593532" y="5749547"/>
            <a:ext cx="11004936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ore-KR" altLang="en-US" sz="24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하루에 얼마나 많은 루틴</a:t>
            </a:r>
            <a:r>
              <a:rPr kumimoji="1" lang="en-US" altLang="ko-Kore-KR" sz="24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(Repeat)</a:t>
            </a:r>
            <a:r>
              <a:rPr kumimoji="1" lang="ko-Kore-KR" altLang="en-US" sz="24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을 성공했는지 </a:t>
            </a:r>
            <a:r>
              <a:rPr kumimoji="1" lang="en-US" altLang="ko-Kore-KR" sz="24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Heat</a:t>
            </a:r>
            <a:r>
              <a:rPr kumimoji="1" lang="en-US" altLang="ko-KR" sz="24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-Map</a:t>
            </a:r>
            <a:r>
              <a:rPr kumimoji="1" lang="ko-KR" altLang="en-US" sz="2400" dirty="0" err="1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으로</a:t>
            </a:r>
            <a:r>
              <a:rPr kumimoji="1" lang="ko-KR" altLang="en-US" sz="24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 볼 수 있습니다</a:t>
            </a:r>
            <a:r>
              <a:rPr kumimoji="1" lang="en-US" altLang="ko-KR" sz="24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  <a:endParaRPr kumimoji="1" lang="en-US" altLang="ko-Kore-KR" sz="24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6611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82116" y="-353116"/>
            <a:ext cx="7564231" cy="75642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0277E2-5114-AEAD-F6CF-9E1E9A9ECBAC}"/>
              </a:ext>
            </a:extLst>
          </p:cNvPr>
          <p:cNvSpPr txBox="1"/>
          <p:nvPr/>
        </p:nvSpPr>
        <p:spPr>
          <a:xfrm>
            <a:off x="2995236" y="2766028"/>
            <a:ext cx="633699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60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표적시장분석</a:t>
            </a:r>
            <a:r>
              <a:rPr kumimoji="1" lang="en-US" altLang="ko-Kore-KR" sz="60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, </a:t>
            </a:r>
          </a:p>
          <a:p>
            <a:r>
              <a:rPr kumimoji="1" lang="ko-Kore-KR" altLang="en-US" sz="60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페르소나 시나리오</a:t>
            </a:r>
            <a:r>
              <a:rPr kumimoji="1" lang="en-US" altLang="ko-Kore-KR" sz="60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 </a:t>
            </a:r>
          </a:p>
          <a:p>
            <a:r>
              <a:rPr kumimoji="1" lang="ko-Kore-KR" altLang="en-US" sz="60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저니 맵</a:t>
            </a:r>
            <a:endParaRPr kumimoji="1" lang="en-US" altLang="ko-Kore-KR" sz="60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83CBA-CA5C-ECBD-393E-E99C597416BA}"/>
              </a:ext>
            </a:extLst>
          </p:cNvPr>
          <p:cNvSpPr txBox="1"/>
          <p:nvPr/>
        </p:nvSpPr>
        <p:spPr>
          <a:xfrm>
            <a:off x="2995236" y="1727531"/>
            <a:ext cx="29225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  <a:cs typeface="Sabon Next LT" panose="02000500000000000000" pitchFamily="2" charset="0"/>
              </a:rPr>
              <a:t>Part 2.</a:t>
            </a:r>
            <a:endParaRPr kumimoji="1" lang="ko-Kore-KR" altLang="en-US" sz="6000" dirty="0">
              <a:latin typeface="Elice DX Neolli OTF Medium" panose="020B0600000101010101" pitchFamily="34" charset="-127"/>
              <a:ea typeface="Elice DX Neolli OTF Medium" panose="020B0600000101010101" pitchFamily="34" charset="-127"/>
              <a:cs typeface="Sabon Next LT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899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그림, 원, 클립아트이(가) 표시된 사진&#10;&#10;자동 생성된 설명">
            <a:extLst>
              <a:ext uri="{FF2B5EF4-FFF2-40B4-BE49-F238E27FC236}">
                <a16:creationId xmlns:a16="http://schemas.microsoft.com/office/drawing/2014/main" id="{DC324277-1594-4C9D-6D9A-887955C8D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82116" y="-353116"/>
            <a:ext cx="7564231" cy="75642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0277E2-5114-AEAD-F6CF-9E1E9A9ECBAC}"/>
              </a:ext>
            </a:extLst>
          </p:cNvPr>
          <p:cNvSpPr txBox="1"/>
          <p:nvPr/>
        </p:nvSpPr>
        <p:spPr>
          <a:xfrm>
            <a:off x="3227859" y="2215749"/>
            <a:ext cx="4043094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0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인구통계학적</a:t>
            </a:r>
            <a:endParaRPr kumimoji="1" lang="en-US" altLang="ko-Kore-KR" sz="40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r>
              <a:rPr kumimoji="1" lang="en-US" altLang="ko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-&gt;</a:t>
            </a:r>
            <a:r>
              <a:rPr kumimoji="1" lang="ko-KR" altLang="en-US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모바일 기기에 친숙한</a:t>
            </a:r>
            <a:endParaRPr kumimoji="1" lang="en-US" altLang="ko-KR" sz="28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r>
              <a:rPr kumimoji="1" lang="en-US" altLang="ko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	-&gt;20~30</a:t>
            </a:r>
            <a:r>
              <a:rPr kumimoji="1" lang="ko-KR" altLang="en-US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대</a:t>
            </a:r>
            <a:r>
              <a:rPr kumimoji="1" lang="en-US" altLang="ko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!</a:t>
            </a:r>
          </a:p>
          <a:p>
            <a:endParaRPr kumimoji="1" lang="en-US" altLang="ko-Kore-KR" sz="40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r>
              <a:rPr kumimoji="1" lang="ko-Kore-KR" altLang="en-US" sz="40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라이프스타일적</a:t>
            </a:r>
            <a:endParaRPr kumimoji="1" lang="en-US" altLang="ko-Kore-KR" sz="40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  <a:p>
            <a:r>
              <a:rPr kumimoji="1" lang="en-US" altLang="ko-Kore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-&gt;</a:t>
            </a:r>
            <a:r>
              <a:rPr kumimoji="1" lang="ko-Kore-KR" altLang="en-US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규칙적</a:t>
            </a:r>
            <a:r>
              <a:rPr kumimoji="1" lang="en-US" altLang="ko-Kore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, </a:t>
            </a:r>
            <a:r>
              <a:rPr kumimoji="1" lang="ko-Kore-KR" altLang="en-US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체계적</a:t>
            </a:r>
            <a:r>
              <a:rPr kumimoji="1" lang="en-US" altLang="ko-Kore-KR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, </a:t>
            </a:r>
            <a:r>
              <a:rPr kumimoji="1" lang="ko-Kore-KR" altLang="en-US" sz="2800" dirty="0">
                <a:latin typeface="Elice DX Neolli OTF Light" panose="020B0600000101010101" pitchFamily="34" charset="-127"/>
                <a:ea typeface="Elice DX Neolli OTF Light" panose="020B0600000101010101" pitchFamily="34" charset="-127"/>
                <a:cs typeface="KoPubWorldBatang_Pro Light" pitchFamily="2" charset="-127"/>
              </a:rPr>
              <a:t>효율적</a:t>
            </a:r>
            <a:endParaRPr kumimoji="1" lang="en-US" altLang="ko-Kore-KR" sz="2800" dirty="0">
              <a:latin typeface="Elice DX Neolli OTF Light" panose="020B0600000101010101" pitchFamily="34" charset="-127"/>
              <a:ea typeface="Elice DX Neolli OTF Light" panose="020B0600000101010101" pitchFamily="34" charset="-127"/>
              <a:cs typeface="KoPubWorldBatang_Pro Light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83CBA-CA5C-ECBD-393E-E99C597416BA}"/>
              </a:ext>
            </a:extLst>
          </p:cNvPr>
          <p:cNvSpPr txBox="1"/>
          <p:nvPr/>
        </p:nvSpPr>
        <p:spPr>
          <a:xfrm>
            <a:off x="2088926" y="675431"/>
            <a:ext cx="63209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60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  <a:cs typeface="Sabon Next LT" panose="02000500000000000000" pitchFamily="2" charset="0"/>
              </a:rPr>
              <a:t>표적시장 분석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C24B6D-D019-5270-3C4E-0BE65235FFC4}"/>
              </a:ext>
            </a:extLst>
          </p:cNvPr>
          <p:cNvSpPr txBox="1"/>
          <p:nvPr/>
        </p:nvSpPr>
        <p:spPr>
          <a:xfrm>
            <a:off x="4260353" y="5447403"/>
            <a:ext cx="6821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-</a:t>
            </a:r>
            <a:r>
              <a:rPr kumimoji="1" lang="en-US" altLang="ko-KR" sz="28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&gt; </a:t>
            </a:r>
            <a:r>
              <a:rPr kumimoji="1" lang="ko-KR" altLang="en-US" sz="28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체계적으로 운동하는 </a:t>
            </a:r>
            <a:r>
              <a:rPr kumimoji="1" lang="en-US" altLang="ko-KR" sz="28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20~30</a:t>
            </a:r>
            <a:r>
              <a:rPr kumimoji="1" lang="ko-KR" altLang="en-US" sz="28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대에 적합</a:t>
            </a:r>
            <a:r>
              <a:rPr kumimoji="1" lang="en-US" altLang="ko-KR" sz="2800" dirty="0">
                <a:latin typeface="Elice DX Neolli OTF Medium" panose="020B0600000101010101" pitchFamily="34" charset="-127"/>
                <a:ea typeface="Elice DX Neolli OTF Medium" panose="020B0600000101010101" pitchFamily="34" charset="-127"/>
              </a:rPr>
              <a:t>!</a:t>
            </a:r>
            <a:endParaRPr kumimoji="1" lang="ko-Kore-KR" altLang="en-US" sz="2800" dirty="0">
              <a:latin typeface="Elice DX Neolli OTF Medium" panose="020B0600000101010101" pitchFamily="34" charset="-127"/>
              <a:ea typeface="Elice DX Neolli OTF Medi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2826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342</Words>
  <Application>Microsoft Macintosh PowerPoint</Application>
  <PresentationFormat>와이드스크린</PresentationFormat>
  <Paragraphs>85</Paragraphs>
  <Slides>31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9" baseType="lpstr">
      <vt:lpstr>Calibri</vt:lpstr>
      <vt:lpstr>Elice DX Neolli OTF Light</vt:lpstr>
      <vt:lpstr>Arial</vt:lpstr>
      <vt:lpstr>Elice DX Neolli OTF Medium</vt:lpstr>
      <vt:lpstr>KOPUBWORLDBATANG_PRO LIGHT</vt:lpstr>
      <vt:lpstr>Calibri Light</vt:lpstr>
      <vt:lpstr>Sabon Next LT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윤수완</dc:creator>
  <cp:lastModifiedBy>윤수완</cp:lastModifiedBy>
  <cp:revision>7</cp:revision>
  <dcterms:created xsi:type="dcterms:W3CDTF">2023-10-16T09:41:15Z</dcterms:created>
  <dcterms:modified xsi:type="dcterms:W3CDTF">2023-10-16T12:09:31Z</dcterms:modified>
</cp:coreProperties>
</file>

<file path=docProps/thumbnail.jpeg>
</file>